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lGNsYjU2R6TH/hOTkWFnvrhoc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952b939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952b939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a8c17f9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a8c17f9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就整體來看，資料的feature分布平均。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a8c17f97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a8c17f97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就同顏色的分布可以看出，十字方向的資料較斜方向的資料多。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a8c17f97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a8c17f97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就同顏色的資料分布可以看出，幾乎全部都是斜方向的資料。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a8c17f9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a8c17f9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就同顏色的分布可以看出，十字方向的資料較斜方向的資料少。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a8c17f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a8c17f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a8c17f97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a8c17f97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952b9390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952b9390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952b939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952b939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a8c17f97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a8c17f97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2eebfd0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2eebfd0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a8c17f97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a8c17f97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a8c17f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a8c17f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ADADAD"/>
                </a:solidFill>
              </a:rPr>
              <a:t>切成一個3*3的九宮格，正中央位置即我們要判斷的這手棋。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rgbClr val="ADADAD"/>
                </a:solidFill>
              </a:rPr>
              <a:t>由左上開始標記，其中1代表同顏色的棋，0代表沒有棋，-1代表不同顏色的棋。每一筆資料共有8個feature，1個target。在target的部分我們用0代表"長"，1代表"尖"，2代表”斷”，若是其他種術語就標記為3。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a8c17f97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a8c17f97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/>
              <a:t>圍棋術語的分辨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0712534 </a:t>
            </a:r>
            <a:r>
              <a:rPr lang="zh-TW" altLang="en-US" sz="1800" b="0" i="0" u="none" strike="noStrike" baseline="0" dirty="0">
                <a:solidFill>
                  <a:srgbClr val="AEAEAE"/>
                </a:solidFill>
                <a:latin typeface="MS-PGothic"/>
              </a:rPr>
              <a:t>陳永承 </a:t>
            </a:r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40%</a:t>
            </a:r>
          </a:p>
          <a:p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0716038 </a:t>
            </a:r>
            <a:r>
              <a:rPr lang="zh-TW" altLang="en-US" sz="1800" b="0" i="0" u="none" strike="noStrike" baseline="0" dirty="0">
                <a:solidFill>
                  <a:srgbClr val="AEAEAE"/>
                </a:solidFill>
                <a:latin typeface="MS-PGothic"/>
              </a:rPr>
              <a:t>郭崇瑋 </a:t>
            </a:r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20%</a:t>
            </a:r>
          </a:p>
          <a:p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0716039 </a:t>
            </a:r>
            <a:r>
              <a:rPr lang="zh-TW" altLang="en-US" sz="1800" b="0" i="0" u="none" strike="noStrike" baseline="0" dirty="0">
                <a:solidFill>
                  <a:srgbClr val="AEAEAE"/>
                </a:solidFill>
                <a:latin typeface="MS-PGothic"/>
              </a:rPr>
              <a:t>謝仁翔 </a:t>
            </a:r>
            <a:r>
              <a:rPr lang="en-US" altLang="zh-TW" sz="1800" b="0" i="0" u="none" strike="noStrike" baseline="0" dirty="0">
                <a:solidFill>
                  <a:srgbClr val="AEAEAE"/>
                </a:solidFill>
                <a:latin typeface="ArialMT"/>
              </a:rPr>
              <a:t>40%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dataset</a:t>
            </a:r>
            <a:endParaRPr/>
          </a:p>
        </p:txBody>
      </p:sp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l="7663" t="33578" r="45378" b="15071"/>
          <a:stretch/>
        </p:blipFill>
        <p:spPr>
          <a:xfrm>
            <a:off x="700700" y="1250000"/>
            <a:ext cx="5395493" cy="33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 txBox="1"/>
          <p:nvPr/>
        </p:nvSpPr>
        <p:spPr>
          <a:xfrm>
            <a:off x="2711050" y="685800"/>
            <a:ext cx="3385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2"/>
                </a:solidFill>
              </a:rPr>
              <a:t>Label Encoding- 0:長 1:間 2:斷 3:都不是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952b9390b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- label</a:t>
            </a:r>
            <a:endParaRPr/>
          </a:p>
        </p:txBody>
      </p:sp>
      <p:sp>
        <p:nvSpPr>
          <p:cNvPr id="131" name="Google Shape;131;ga952b9390b_0_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0:長 1:間 2:斷 3:都不是</a:t>
            </a:r>
            <a:endParaRPr/>
          </a:p>
        </p:txBody>
      </p:sp>
      <p:pic>
        <p:nvPicPr>
          <p:cNvPr id="132" name="Google Shape;132;ga952b9390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3375"/>
            <a:ext cx="46863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a8c17f972_0_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- feature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aa8c17f972_0_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gaa8c17f97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75" y="1795400"/>
            <a:ext cx="3172825" cy="2194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aa8c17f972_0_1"/>
          <p:cNvPicPr preferRelativeResize="0"/>
          <p:nvPr/>
        </p:nvPicPr>
        <p:blipFill rotWithShape="1">
          <a:blip r:embed="rId4">
            <a:alphaModFix/>
          </a:blip>
          <a:srcRect r="1283" b="2581"/>
          <a:stretch/>
        </p:blipFill>
        <p:spPr>
          <a:xfrm>
            <a:off x="4930077" y="2571752"/>
            <a:ext cx="3172825" cy="2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aa8c17f972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075" y="191475"/>
            <a:ext cx="3172825" cy="215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a8c17f972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長</a:t>
            </a:r>
            <a:endParaRPr/>
          </a:p>
        </p:txBody>
      </p:sp>
      <p:sp>
        <p:nvSpPr>
          <p:cNvPr id="147" name="Google Shape;147;gaa8c17f972_0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gaa8c17f97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093824" cy="21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aa8c17f97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300" y="189975"/>
            <a:ext cx="3093826" cy="2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aa8c17f972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113" y="2571750"/>
            <a:ext cx="3274201" cy="22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aa8c17f972_0_9"/>
          <p:cNvSpPr/>
          <p:nvPr/>
        </p:nvSpPr>
        <p:spPr>
          <a:xfrm>
            <a:off x="7752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aa8c17f972_0_9"/>
          <p:cNvSpPr/>
          <p:nvPr/>
        </p:nvSpPr>
        <p:spPr>
          <a:xfrm>
            <a:off x="13848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aa8c17f972_0_9"/>
          <p:cNvSpPr/>
          <p:nvPr/>
        </p:nvSpPr>
        <p:spPr>
          <a:xfrm>
            <a:off x="23754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aa8c17f972_0_9"/>
          <p:cNvSpPr/>
          <p:nvPr/>
        </p:nvSpPr>
        <p:spPr>
          <a:xfrm>
            <a:off x="29850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a8c17f972_0_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尖</a:t>
            </a:r>
            <a:endParaRPr/>
          </a:p>
        </p:txBody>
      </p:sp>
      <p:sp>
        <p:nvSpPr>
          <p:cNvPr id="160" name="Google Shape;160;gaa8c17f972_0_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gaa8c17f97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4273"/>
            <a:ext cx="2948250" cy="201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aa8c17f97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600" y="209550"/>
            <a:ext cx="3309700" cy="22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aa8c17f97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3400176" cy="23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aa8c17f972_0_16"/>
          <p:cNvSpPr/>
          <p:nvPr/>
        </p:nvSpPr>
        <p:spPr>
          <a:xfrm>
            <a:off x="7752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aa8c17f972_0_16"/>
          <p:cNvSpPr/>
          <p:nvPr/>
        </p:nvSpPr>
        <p:spPr>
          <a:xfrm>
            <a:off x="13848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aa8c17f972_0_16"/>
          <p:cNvSpPr/>
          <p:nvPr/>
        </p:nvSpPr>
        <p:spPr>
          <a:xfrm>
            <a:off x="22230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aa8c17f972_0_16"/>
          <p:cNvSpPr/>
          <p:nvPr/>
        </p:nvSpPr>
        <p:spPr>
          <a:xfrm>
            <a:off x="28326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a8c17f972_0_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斷</a:t>
            </a:r>
            <a:endParaRPr/>
          </a:p>
        </p:txBody>
      </p:sp>
      <p:sp>
        <p:nvSpPr>
          <p:cNvPr id="173" name="Google Shape;173;gaa8c17f972_0_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gaa8c17f97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4175"/>
            <a:ext cx="30243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aa8c17f972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875" y="169150"/>
            <a:ext cx="3184901" cy="21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aa8c17f972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875" y="2571750"/>
            <a:ext cx="3184900" cy="22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a8c17f972_0_21"/>
          <p:cNvSpPr/>
          <p:nvPr/>
        </p:nvSpPr>
        <p:spPr>
          <a:xfrm>
            <a:off x="7752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aa8c17f972_0_21"/>
          <p:cNvSpPr/>
          <p:nvPr/>
        </p:nvSpPr>
        <p:spPr>
          <a:xfrm>
            <a:off x="13848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aa8c17f972_0_21"/>
          <p:cNvSpPr/>
          <p:nvPr/>
        </p:nvSpPr>
        <p:spPr>
          <a:xfrm>
            <a:off x="22992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aa8c17f972_0_21"/>
          <p:cNvSpPr/>
          <p:nvPr/>
        </p:nvSpPr>
        <p:spPr>
          <a:xfrm>
            <a:off x="2908850" y="1152475"/>
            <a:ext cx="283200" cy="198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a8c17f972_0_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Visualization 都不是</a:t>
            </a:r>
            <a:endParaRPr/>
          </a:p>
        </p:txBody>
      </p:sp>
      <p:sp>
        <p:nvSpPr>
          <p:cNvPr id="186" name="Google Shape;186;gaa8c17f972_0_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gaa8c17f972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0" y="1303800"/>
            <a:ext cx="2996625" cy="20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aa8c17f972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8850"/>
            <a:ext cx="3095624" cy="21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aa8c17f972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525" y="2528875"/>
            <a:ext cx="3380150" cy="23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model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Decision tree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DNN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SVM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shuffle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train_test_split in the ratio of 7:3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build model and .fit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predict</a:t>
            </a:r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00" y="242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workflow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a8c17f972_0_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/>
              <a:t>Decision tree</a:t>
            </a:r>
            <a:endParaRPr/>
          </a:p>
        </p:txBody>
      </p:sp>
      <p:sp>
        <p:nvSpPr>
          <p:cNvPr id="202" name="Google Shape;202;gaa8c17f972_0_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scikit-learn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algorithm-gini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max_depth-not defined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Decision tree </a:t>
            </a:r>
            <a:endParaRPr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The result:</a:t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 rotWithShape="1">
          <a:blip r:embed="rId3">
            <a:alphaModFix/>
          </a:blip>
          <a:srcRect l="7595" t="58477" r="73915" b="21798"/>
          <a:stretch/>
        </p:blipFill>
        <p:spPr>
          <a:xfrm>
            <a:off x="2196000" y="2337000"/>
            <a:ext cx="4241650" cy="25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000" y="1749000"/>
            <a:ext cx="4241650" cy="45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Problem</a:t>
            </a:r>
            <a:endParaRPr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Q: 圍棋是甚麼?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A: 一種雙人遊戲，一方執黑，一方執白，雙方輪流落子，由黑方先行第一手棋。圍地較大的一方獲勝。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Q: 術語是甚麼?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A: 術語是用來形容一手棋的策略目的，通常一種術語會對應到固定的棋型。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52b9390b_0_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DNN - workflow</a:t>
            </a:r>
            <a:endParaRPr/>
          </a:p>
        </p:txBody>
      </p:sp>
      <p:sp>
        <p:nvSpPr>
          <p:cNvPr id="216" name="Google Shape;216;ga952b9390b_0_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shuffle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train_test_split in the ratio of 7:3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將DNN的label擴張至1*4的array (One-hot Encoding)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在預測或訓練時，DNN會給每個類別一個分數</a:t>
            </a:r>
            <a:endParaRPr/>
          </a:p>
        </p:txBody>
      </p:sp>
      <p:pic>
        <p:nvPicPr>
          <p:cNvPr id="217" name="Google Shape;217;ga952b9390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25" y="3947175"/>
            <a:ext cx="29527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a952b9390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25" y="2850000"/>
            <a:ext cx="35242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a952b9390b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25" y="4325525"/>
            <a:ext cx="6907951" cy="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DNN model (Keras+Tensorflow)</a:t>
            </a:r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We construct a neural network of three layers with epochs = 50.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batch_size=1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26" name="Google Shape;226;p12"/>
          <p:cNvPicPr preferRelativeResize="0"/>
          <p:nvPr/>
        </p:nvPicPr>
        <p:blipFill rotWithShape="1">
          <a:blip r:embed="rId3">
            <a:alphaModFix/>
          </a:blip>
          <a:srcRect l="7915" t="45380" r="55235" b="23894"/>
          <a:stretch/>
        </p:blipFill>
        <p:spPr>
          <a:xfrm>
            <a:off x="375050" y="2057150"/>
            <a:ext cx="4326850" cy="20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952b9390b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DNN</a:t>
            </a:r>
            <a:endParaRPr/>
          </a:p>
        </p:txBody>
      </p:sp>
      <p:sp>
        <p:nvSpPr>
          <p:cNvPr id="232" name="Google Shape;232;ga952b9390b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233" name="Google Shape;233;ga952b9390b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0" y="1750700"/>
            <a:ext cx="4530127" cy="4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952b9390b_0_15"/>
          <p:cNvPicPr preferRelativeResize="0"/>
          <p:nvPr/>
        </p:nvPicPr>
        <p:blipFill rotWithShape="1">
          <a:blip r:embed="rId4">
            <a:alphaModFix/>
          </a:blip>
          <a:srcRect l="7779" t="58130" r="73728" b="22492"/>
          <a:stretch/>
        </p:blipFill>
        <p:spPr>
          <a:xfrm>
            <a:off x="473900" y="2253188"/>
            <a:ext cx="3442646" cy="202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a8c17f972_0_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TW"/>
              <a:t>SVM model (scikit learn)</a:t>
            </a:r>
            <a:endParaRPr/>
          </a:p>
        </p:txBody>
      </p:sp>
      <p:sp>
        <p:nvSpPr>
          <p:cNvPr id="240" name="Google Shape;240;gaa8c17f972_0_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SVC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kernel='rbf' 投影函數轉換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懲罰係數=1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gamma=’auto’=1/n-features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SVM</a:t>
            </a:r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The result: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 l="7824" t="66377" r="73914" b="14491"/>
          <a:stretch/>
        </p:blipFill>
        <p:spPr>
          <a:xfrm>
            <a:off x="1941375" y="1965650"/>
            <a:ext cx="4553851" cy="2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375" y="1356775"/>
            <a:ext cx="4423700" cy="4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290325" y="1077950"/>
            <a:ext cx="8520600" cy="3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/>
              <a:t>根據結果，可以看出模型在預測這三種以外的術語結果不好，原因可能是因為3*3太小，能判斷出的術語很有限。</a:t>
            </a:r>
            <a:endParaRPr/>
          </a:p>
        </p:txBody>
      </p:sp>
      <p:pic>
        <p:nvPicPr>
          <p:cNvPr id="255" name="Google Shape;255;p14"/>
          <p:cNvPicPr preferRelativeResize="0"/>
          <p:nvPr/>
        </p:nvPicPr>
        <p:blipFill rotWithShape="1">
          <a:blip r:embed="rId3">
            <a:alphaModFix/>
          </a:blip>
          <a:srcRect l="7825" t="28694" r="68206" b="32753"/>
          <a:stretch/>
        </p:blipFill>
        <p:spPr>
          <a:xfrm>
            <a:off x="477075" y="2027575"/>
            <a:ext cx="2191574" cy="19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4"/>
          <p:cNvPicPr preferRelativeResize="0"/>
          <p:nvPr/>
        </p:nvPicPr>
        <p:blipFill rotWithShape="1">
          <a:blip r:embed="rId4">
            <a:alphaModFix/>
          </a:blip>
          <a:srcRect l="7918" t="35524" r="68114" b="25925"/>
          <a:stretch/>
        </p:blipFill>
        <p:spPr>
          <a:xfrm>
            <a:off x="5098775" y="2027575"/>
            <a:ext cx="2191574" cy="1982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pic>
      <p:sp>
        <p:nvSpPr>
          <p:cNvPr id="257" name="Google Shape;257;p14"/>
          <p:cNvSpPr/>
          <p:nvPr/>
        </p:nvSpPr>
        <p:spPr>
          <a:xfrm rot="10800000">
            <a:off x="7409625" y="3145675"/>
            <a:ext cx="1401300" cy="74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>
                <a:alpha val="49803"/>
              </a:scheme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6237" y="2027576"/>
            <a:ext cx="2174950" cy="19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/>
          <p:nvPr/>
        </p:nvSpPr>
        <p:spPr>
          <a:xfrm>
            <a:off x="477075" y="3354000"/>
            <a:ext cx="6813300" cy="42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538275" y="4071925"/>
            <a:ext cx="25254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2"/>
                </a:solidFill>
              </a:rPr>
              <a:t>Label: 0:長 1:間 2:斷 </a:t>
            </a:r>
            <a:r>
              <a:rPr lang="zh-TW">
                <a:solidFill>
                  <a:srgbClr val="FF0000"/>
                </a:solidFill>
              </a:rPr>
              <a:t>3:都不是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2eebfd03c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conclusion-Data Visualization</a:t>
            </a:r>
            <a:endParaRPr/>
          </a:p>
        </p:txBody>
      </p:sp>
      <p:sp>
        <p:nvSpPr>
          <p:cNvPr id="266" name="Google Shape;266;gb2eebfd03c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在三者的分類上，各類有比較明確的特徵。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因此能在三者做出不錯的分類。</a:t>
            </a:r>
            <a:endParaRPr/>
          </a:p>
        </p:txBody>
      </p:sp>
      <p:pic>
        <p:nvPicPr>
          <p:cNvPr id="267" name="Google Shape;267;gb2eebfd0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2476400"/>
            <a:ext cx="3750474" cy="220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b2eebfd03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375" y="267900"/>
            <a:ext cx="3445825" cy="20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2eebfd03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950" y="2476400"/>
            <a:ext cx="3750476" cy="22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a8c17f972_0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conclusion-Data Visualization (label=3 都不是)</a:t>
            </a:r>
            <a:endParaRPr/>
          </a:p>
        </p:txBody>
      </p:sp>
      <p:sp>
        <p:nvSpPr>
          <p:cNvPr id="275" name="Google Shape;275;gaa8c17f972_0_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在三種以外的feature中，沒有很明確的特徵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對於"都不是"的資料傾向亂猜</a:t>
            </a:r>
            <a:endParaRPr/>
          </a:p>
        </p:txBody>
      </p:sp>
      <p:pic>
        <p:nvPicPr>
          <p:cNvPr id="276" name="Google Shape;276;gaa8c17f972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2114013"/>
            <a:ext cx="2549375" cy="17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aa8c17f972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525" y="2105663"/>
            <a:ext cx="2549375" cy="177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aa8c17f972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875" y="2105675"/>
            <a:ext cx="2609749" cy="17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application</a:t>
            </a:r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在三者的預測結果不錯，能對現況棋盤做簡單的預測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在三者(長、尖、斷)以外的分辨需要其他更具明顯的特徵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有些術語需要更大的範圍才能判斷(飛、跳)，我們可以用5*5，7*7的尺寸判斷更多數語。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zh-TW"/>
              <a:t>有些術語則需直接判斷座標位置才能判斷(五之五、天元)。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a8c17f972_0_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工作比例分配</a:t>
            </a:r>
            <a:endParaRPr/>
          </a:p>
        </p:txBody>
      </p:sp>
      <p:sp>
        <p:nvSpPr>
          <p:cNvPr id="290" name="Google Shape;290;gaa8c17f972_0_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0712534 陳永承 40%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0716039 謝仁翔 40%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0716038 郭崇瑋 20%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problem</a:t>
            </a:r>
            <a:endParaRPr/>
          </a:p>
        </p:txBody>
      </p:sp>
      <p:sp>
        <p:nvSpPr>
          <p:cNvPr id="67" name="Google Shape;6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input:</a:t>
            </a:r>
            <a:r>
              <a:rPr lang="zh-TW"/>
              <a:t> 										</a:t>
            </a:r>
            <a:r>
              <a:rPr lang="zh-TW">
                <a:solidFill>
                  <a:schemeClr val="dk1"/>
                </a:solidFill>
              </a:rPr>
              <a:t>output:</a:t>
            </a:r>
            <a:r>
              <a:rPr lang="zh-TW"/>
              <a:t> </a:t>
            </a:r>
            <a:r>
              <a:rPr lang="zh-TW">
                <a:solidFill>
                  <a:schemeClr val="dk1"/>
                </a:solidFill>
              </a:rPr>
              <a:t>一種術語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 rotWithShape="1">
          <a:blip r:embed="rId3">
            <a:alphaModFix/>
          </a:blip>
          <a:srcRect l="10274" t="5213" r="45704" b="15652"/>
          <a:stretch/>
        </p:blipFill>
        <p:spPr>
          <a:xfrm>
            <a:off x="1625025" y="1017725"/>
            <a:ext cx="3443923" cy="34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problem</a:t>
            </a:r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input:										output: “長"</a:t>
            </a:r>
            <a:r>
              <a:rPr lang="zh-TW"/>
              <a:t>	</a:t>
            </a:r>
            <a:endParaRPr/>
          </a:p>
        </p:txBody>
      </p:sp>
      <p:pic>
        <p:nvPicPr>
          <p:cNvPr id="75" name="Google Shape;75;p4"/>
          <p:cNvPicPr preferRelativeResize="0"/>
          <p:nvPr/>
        </p:nvPicPr>
        <p:blipFill rotWithShape="1">
          <a:blip r:embed="rId3">
            <a:alphaModFix/>
          </a:blip>
          <a:srcRect l="28862" t="10432" r="32169" b="20289"/>
          <a:stretch/>
        </p:blipFill>
        <p:spPr>
          <a:xfrm>
            <a:off x="1625050" y="1017725"/>
            <a:ext cx="3563174" cy="35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problem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input:										output: ”尖"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l="29350" t="10723" r="32497" b="21447"/>
          <a:stretch/>
        </p:blipFill>
        <p:spPr>
          <a:xfrm>
            <a:off x="1669775" y="1017713"/>
            <a:ext cx="3488626" cy="34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problem</a:t>
            </a:r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input:										output: ‘斷’ </a:t>
            </a:r>
            <a:r>
              <a:rPr lang="zh-TW"/>
              <a:t>                                                            </a:t>
            </a:r>
            <a:endParaRPr/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l="29185" t="10147" r="32009" b="20866"/>
          <a:stretch/>
        </p:blipFill>
        <p:spPr>
          <a:xfrm>
            <a:off x="1669750" y="1017725"/>
            <a:ext cx="3548275" cy="35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Data Processing: term</a:t>
            </a:r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由左至右依序為長、尖、斷  (Label Encoding- 0:長 1:尖 2:斷 3:都不是)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l="47349" t="47166" r="46537" b="42436"/>
          <a:stretch/>
        </p:blipFill>
        <p:spPr>
          <a:xfrm>
            <a:off x="641050" y="1705250"/>
            <a:ext cx="2415226" cy="2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/>
          <p:cNvPicPr preferRelativeResize="0"/>
          <p:nvPr/>
        </p:nvPicPr>
        <p:blipFill rotWithShape="1">
          <a:blip r:embed="rId4">
            <a:alphaModFix/>
          </a:blip>
          <a:srcRect l="43296" t="39808" r="50759" b="49658"/>
          <a:stretch/>
        </p:blipFill>
        <p:spPr>
          <a:xfrm>
            <a:off x="3506025" y="1705250"/>
            <a:ext cx="2249126" cy="2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/>
          <p:cNvPicPr preferRelativeResize="0"/>
          <p:nvPr/>
        </p:nvPicPr>
        <p:blipFill rotWithShape="1">
          <a:blip r:embed="rId5">
            <a:alphaModFix/>
          </a:blip>
          <a:srcRect l="51418" t="24973" r="42463" b="63975"/>
          <a:stretch/>
        </p:blipFill>
        <p:spPr>
          <a:xfrm>
            <a:off x="6204900" y="1705250"/>
            <a:ext cx="2249126" cy="2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/>
              <a:t>Data Processing: example</a:t>
            </a:r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>
                <a:solidFill>
                  <a:schemeClr val="dk1"/>
                </a:solidFill>
              </a:rPr>
              <a:t>= [0, 0, 0, 0, 0, -1, -1, 1, -1]  = [1, 0, 0, 0, 0, 0, 1, 0, 0]   = [2, 1, -1, 0, 1, -1, -1, -1, 1]</a:t>
            </a:r>
            <a:r>
              <a:rPr lang="zh-TW"/>
              <a:t> 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l="47349" t="47166" r="46537" b="42436"/>
          <a:stretch/>
        </p:blipFill>
        <p:spPr>
          <a:xfrm>
            <a:off x="655975" y="1764900"/>
            <a:ext cx="2415226" cy="2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4">
            <a:alphaModFix/>
          </a:blip>
          <a:srcRect l="43296" t="39808" r="50759" b="49658"/>
          <a:stretch/>
        </p:blipFill>
        <p:spPr>
          <a:xfrm>
            <a:off x="3521988" y="1764900"/>
            <a:ext cx="2249126" cy="2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5">
            <a:alphaModFix/>
          </a:blip>
          <a:srcRect l="51418" t="24973" r="42463" b="63975"/>
          <a:stretch/>
        </p:blipFill>
        <p:spPr>
          <a:xfrm>
            <a:off x="6221925" y="1777650"/>
            <a:ext cx="2249126" cy="22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a8c17f972_0_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Gathering Data</a:t>
            </a:r>
            <a:endParaRPr/>
          </a:p>
        </p:txBody>
      </p:sp>
      <p:sp>
        <p:nvSpPr>
          <p:cNvPr id="113" name="Google Shape;113;gaa8c17f972_0_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gaa8c17f97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50" y="1585913"/>
            <a:ext cx="22479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aa8c17f972_0_67"/>
          <p:cNvPicPr preferRelativeResize="0"/>
          <p:nvPr/>
        </p:nvPicPr>
        <p:blipFill rotWithShape="1">
          <a:blip r:embed="rId4">
            <a:alphaModFix/>
          </a:blip>
          <a:srcRect l="15527" r="13475"/>
          <a:stretch/>
        </p:blipFill>
        <p:spPr>
          <a:xfrm>
            <a:off x="3275350" y="1818463"/>
            <a:ext cx="194095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aa8c17f972_0_67"/>
          <p:cNvSpPr/>
          <p:nvPr/>
        </p:nvSpPr>
        <p:spPr>
          <a:xfrm>
            <a:off x="2312275" y="2486850"/>
            <a:ext cx="800700" cy="16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aa8c17f972_0_67"/>
          <p:cNvSpPr/>
          <p:nvPr/>
        </p:nvSpPr>
        <p:spPr>
          <a:xfrm>
            <a:off x="5281625" y="2486850"/>
            <a:ext cx="1019100" cy="16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gaa8c17f972_0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06" y="1818475"/>
            <a:ext cx="151014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Microsoft Office PowerPoint</Application>
  <PresentationFormat>如螢幕大小 (16:9)</PresentationFormat>
  <Paragraphs>105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ArialMT</vt:lpstr>
      <vt:lpstr>MS-PGothic</vt:lpstr>
      <vt:lpstr>Arial</vt:lpstr>
      <vt:lpstr>Simple Dark</vt:lpstr>
      <vt:lpstr>圍棋術語的分辨</vt:lpstr>
      <vt:lpstr>Problem</vt:lpstr>
      <vt:lpstr>problem</vt:lpstr>
      <vt:lpstr>problem</vt:lpstr>
      <vt:lpstr>problem </vt:lpstr>
      <vt:lpstr>problem</vt:lpstr>
      <vt:lpstr>Data Processing: term</vt:lpstr>
      <vt:lpstr>Data Processing: example</vt:lpstr>
      <vt:lpstr>Gathering Data</vt:lpstr>
      <vt:lpstr>dataset</vt:lpstr>
      <vt:lpstr>Data Visualization - label</vt:lpstr>
      <vt:lpstr>Data Visualization - feature </vt:lpstr>
      <vt:lpstr>Data Visualization 長</vt:lpstr>
      <vt:lpstr>Data Visualization 尖</vt:lpstr>
      <vt:lpstr>Data Visualization 斷</vt:lpstr>
      <vt:lpstr>Data Visualization 都不是</vt:lpstr>
      <vt:lpstr>model </vt:lpstr>
      <vt:lpstr>Decision tree</vt:lpstr>
      <vt:lpstr>Decision tree </vt:lpstr>
      <vt:lpstr>DNN - workflow</vt:lpstr>
      <vt:lpstr>DNN model (Keras+Tensorflow)</vt:lpstr>
      <vt:lpstr>DNN</vt:lpstr>
      <vt:lpstr>SVM model (scikit learn)</vt:lpstr>
      <vt:lpstr>SVM</vt:lpstr>
      <vt:lpstr>conclusion</vt:lpstr>
      <vt:lpstr>conclusion-Data Visualization</vt:lpstr>
      <vt:lpstr>conclusion-Data Visualization (label=3 都不是)</vt:lpstr>
      <vt:lpstr>application</vt:lpstr>
      <vt:lpstr>工作比例分配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圍棋術語的分辨</dc:title>
  <cp:lastModifiedBy>永承 陳</cp:lastModifiedBy>
  <cp:revision>1</cp:revision>
  <dcterms:modified xsi:type="dcterms:W3CDTF">2020-12-31T15:13:34Z</dcterms:modified>
</cp:coreProperties>
</file>